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79" r:id="rId4"/>
    <p:sldId id="283" r:id="rId5"/>
    <p:sldId id="258" r:id="rId6"/>
    <p:sldId id="259" r:id="rId7"/>
    <p:sldId id="280" r:id="rId8"/>
    <p:sldId id="270" r:id="rId9"/>
    <p:sldId id="271" r:id="rId10"/>
    <p:sldId id="272" r:id="rId11"/>
    <p:sldId id="281" r:id="rId12"/>
    <p:sldId id="274" r:id="rId13"/>
    <p:sldId id="282"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F752-7E25-4171-844E-C9A8345764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68BE30-D167-48EB-AA20-33C990EAA9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44A3FA-8931-462F-A8EC-8A5AF07F5760}"/>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5" name="Footer Placeholder 4">
            <a:extLst>
              <a:ext uri="{FF2B5EF4-FFF2-40B4-BE49-F238E27FC236}">
                <a16:creationId xmlns:a16="http://schemas.microsoft.com/office/drawing/2014/main" id="{4731EC5E-829C-42CA-881F-1CC9145484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EB3DA5-9AA6-4507-A69F-CE71A43D6344}"/>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639711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D32A-428C-49BE-8B88-056C1C1D01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564923-861C-4728-8A9B-32021C8203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AC9AAD-28C8-41E1-A021-105540616B74}"/>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5" name="Footer Placeholder 4">
            <a:extLst>
              <a:ext uri="{FF2B5EF4-FFF2-40B4-BE49-F238E27FC236}">
                <a16:creationId xmlns:a16="http://schemas.microsoft.com/office/drawing/2014/main" id="{E1F68771-7F6F-4F43-AFDA-2C2BEF083B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7D8F5B-6FC5-4E8A-988A-346B03B83F72}"/>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170994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8A2BF2-E531-4FCB-961C-B085E151D9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6D5AA0-E664-46A3-B735-C8601F754D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185F85-66F3-4CD5-A615-488AF8A4F2DA}"/>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5" name="Footer Placeholder 4">
            <a:extLst>
              <a:ext uri="{FF2B5EF4-FFF2-40B4-BE49-F238E27FC236}">
                <a16:creationId xmlns:a16="http://schemas.microsoft.com/office/drawing/2014/main" id="{50E93D23-F4A8-4570-9670-7338E1581F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CEA6CD-77EA-407C-BF1D-5AF48E26EBCC}"/>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228955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869E-E7C8-4BF8-8677-BC86AD10D2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B584EA-ECE7-4434-ACD9-6E7EC3AE41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A052B8-757A-46A6-8447-F08909881BD4}"/>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5" name="Footer Placeholder 4">
            <a:extLst>
              <a:ext uri="{FF2B5EF4-FFF2-40B4-BE49-F238E27FC236}">
                <a16:creationId xmlns:a16="http://schemas.microsoft.com/office/drawing/2014/main" id="{F18EDB58-0007-4357-9F91-108D4FD815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B637F-EBAA-4502-A893-5A3A4C71F5B3}"/>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1493323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82E1-29C3-49F7-B69A-37A54289B7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827D7C-F046-4708-8DB2-6DC62EFA05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617276-D4F9-4ACA-A430-30718B7C77AB}"/>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5" name="Footer Placeholder 4">
            <a:extLst>
              <a:ext uri="{FF2B5EF4-FFF2-40B4-BE49-F238E27FC236}">
                <a16:creationId xmlns:a16="http://schemas.microsoft.com/office/drawing/2014/main" id="{9BBB5FB2-6453-4D19-9FBB-B8F8579CAC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28C34B-84CA-4E20-B7D3-763B300718EE}"/>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189768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4249-036C-4046-95B2-54ABA720EB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2CC6EE-04B1-4AEE-8EA7-6C4814EDCD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F536077-D83B-4BE5-88EC-796099D2F1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0017362-3249-487B-820E-8D54D49E6247}"/>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6" name="Footer Placeholder 5">
            <a:extLst>
              <a:ext uri="{FF2B5EF4-FFF2-40B4-BE49-F238E27FC236}">
                <a16:creationId xmlns:a16="http://schemas.microsoft.com/office/drawing/2014/main" id="{5A8E7D96-23F0-4B63-B8D1-F8987446CB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27C19A-AD93-4146-96D7-240760E43772}"/>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1637408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CA41-EB89-4577-829C-C6AEB0B6F99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A2367B-D380-4865-AFAE-05E570970F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E9940D-594D-4AD1-9AF3-B73CE3273B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8B5012-D8B5-42C6-959D-1EB24AECC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24B91A-4A84-4A36-9963-F10584D153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BD716F-20E1-4EF2-8A17-A893ACB22E0B}"/>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8" name="Footer Placeholder 7">
            <a:extLst>
              <a:ext uri="{FF2B5EF4-FFF2-40B4-BE49-F238E27FC236}">
                <a16:creationId xmlns:a16="http://schemas.microsoft.com/office/drawing/2014/main" id="{5DCD3519-6175-442A-B1BB-F1FA132F4F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85E2DFA-AC9C-4B38-B191-FE89C88E0C22}"/>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245105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A915-2F3B-4880-ADCE-20F0A4BE2F8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8372B4-D52E-4265-85A5-983E6DF88E36}"/>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4" name="Footer Placeholder 3">
            <a:extLst>
              <a:ext uri="{FF2B5EF4-FFF2-40B4-BE49-F238E27FC236}">
                <a16:creationId xmlns:a16="http://schemas.microsoft.com/office/drawing/2014/main" id="{48297E43-AEC2-4D9A-A91A-0C8C0A64BD5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F5D5C9-1077-4587-B96E-71413AE2E8B4}"/>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257946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B0C19A-1799-4A7D-904C-FF2B164E1BFF}"/>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3" name="Footer Placeholder 2">
            <a:extLst>
              <a:ext uri="{FF2B5EF4-FFF2-40B4-BE49-F238E27FC236}">
                <a16:creationId xmlns:a16="http://schemas.microsoft.com/office/drawing/2014/main" id="{3770E165-3F72-467E-A0FE-A7AD3537F8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FBF0BC6-9EB1-47F9-856B-BACBC2426B21}"/>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2943542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D6B2A-04BC-447D-9B7D-9D59077B3D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E99647-3773-41C9-B138-17A022106E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4C3C28-B745-405C-83D1-4FF54862A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F4E995-B12E-493C-AECB-066C80E323FF}"/>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6" name="Footer Placeholder 5">
            <a:extLst>
              <a:ext uri="{FF2B5EF4-FFF2-40B4-BE49-F238E27FC236}">
                <a16:creationId xmlns:a16="http://schemas.microsoft.com/office/drawing/2014/main" id="{BD8B2B94-D4F6-4230-A88A-DFC8556DA2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D65585-062B-4E85-973F-A00E109AA08F}"/>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2585423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DD6F-53CE-4949-BD98-FD8AC0F5F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C87D81-162B-4785-A8A4-8EB105FAD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52FFDA-BEEB-49F9-8273-A93307559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874972-DAEC-4A8E-96A3-97CB24FAF269}"/>
              </a:ext>
            </a:extLst>
          </p:cNvPr>
          <p:cNvSpPr>
            <a:spLocks noGrp="1"/>
          </p:cNvSpPr>
          <p:nvPr>
            <p:ph type="dt" sz="half" idx="10"/>
          </p:nvPr>
        </p:nvSpPr>
        <p:spPr/>
        <p:txBody>
          <a:bodyPr/>
          <a:lstStyle/>
          <a:p>
            <a:fld id="{92F9C7C4-A4E0-4B7B-90AC-7CD49C533203}" type="datetimeFigureOut">
              <a:rPr lang="en-IN" smtClean="0"/>
              <a:t>01-07-2022</a:t>
            </a:fld>
            <a:endParaRPr lang="en-IN"/>
          </a:p>
        </p:txBody>
      </p:sp>
      <p:sp>
        <p:nvSpPr>
          <p:cNvPr id="6" name="Footer Placeholder 5">
            <a:extLst>
              <a:ext uri="{FF2B5EF4-FFF2-40B4-BE49-F238E27FC236}">
                <a16:creationId xmlns:a16="http://schemas.microsoft.com/office/drawing/2014/main" id="{FB581FF3-554D-429F-A3A9-65579F00C3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C42657-980F-4B13-8894-1E19271C5F42}"/>
              </a:ext>
            </a:extLst>
          </p:cNvPr>
          <p:cNvSpPr>
            <a:spLocks noGrp="1"/>
          </p:cNvSpPr>
          <p:nvPr>
            <p:ph type="sldNum" sz="quarter" idx="12"/>
          </p:nvPr>
        </p:nvSpPr>
        <p:spPr/>
        <p:txBody>
          <a:bodyPr/>
          <a:lstStyle/>
          <a:p>
            <a:fld id="{8B830B31-B219-4B4E-8929-B981E198A83D}" type="slidenum">
              <a:rPr lang="en-IN" smtClean="0"/>
              <a:t>‹#›</a:t>
            </a:fld>
            <a:endParaRPr lang="en-IN"/>
          </a:p>
        </p:txBody>
      </p:sp>
    </p:spTree>
    <p:extLst>
      <p:ext uri="{BB962C8B-B14F-4D97-AF65-F5344CB8AC3E}">
        <p14:creationId xmlns:p14="http://schemas.microsoft.com/office/powerpoint/2010/main" val="2731524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18E96-D972-4472-8EA3-EA410C4A66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CEC7CF-B312-4DE3-BEAC-726CBD711A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7E3F93-D88F-41F7-8CB7-A317E08857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9C7C4-A4E0-4B7B-90AC-7CD49C533203}" type="datetimeFigureOut">
              <a:rPr lang="en-IN" smtClean="0"/>
              <a:t>01-07-2022</a:t>
            </a:fld>
            <a:endParaRPr lang="en-IN"/>
          </a:p>
        </p:txBody>
      </p:sp>
      <p:sp>
        <p:nvSpPr>
          <p:cNvPr id="5" name="Footer Placeholder 4">
            <a:extLst>
              <a:ext uri="{FF2B5EF4-FFF2-40B4-BE49-F238E27FC236}">
                <a16:creationId xmlns:a16="http://schemas.microsoft.com/office/drawing/2014/main" id="{D1948D02-7A9A-4248-8EFE-73901BBC16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428182-1B1A-48D0-8BA7-8EEF143BD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830B31-B219-4B4E-8929-B981E198A83D}" type="slidenum">
              <a:rPr lang="en-IN" smtClean="0"/>
              <a:t>‹#›</a:t>
            </a:fld>
            <a:endParaRPr lang="en-IN"/>
          </a:p>
        </p:txBody>
      </p:sp>
    </p:spTree>
    <p:extLst>
      <p:ext uri="{BB962C8B-B14F-4D97-AF65-F5344CB8AC3E}">
        <p14:creationId xmlns:p14="http://schemas.microsoft.com/office/powerpoint/2010/main" val="2156578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15DB-EEE9-4560-8BC5-48B91EBFD943}"/>
              </a:ext>
            </a:extLst>
          </p:cNvPr>
          <p:cNvSpPr>
            <a:spLocks noGrp="1"/>
          </p:cNvSpPr>
          <p:nvPr>
            <p:ph type="ctrTitle"/>
          </p:nvPr>
        </p:nvSpPr>
        <p:spPr>
          <a:xfrm>
            <a:off x="1524000" y="0"/>
            <a:ext cx="9144000" cy="2387600"/>
          </a:xfrm>
        </p:spPr>
        <p:txBody>
          <a:bodyPr>
            <a:normAutofit fontScale="90000"/>
          </a:bodyPr>
          <a:lstStyle/>
          <a:p>
            <a:r>
              <a:rPr lang="en-US" b="1" dirty="0">
                <a:latin typeface="Times New Roman" panose="02020603050405020304" pitchFamily="18" charset="0"/>
                <a:cs typeface="Times New Roman" panose="02020603050405020304" pitchFamily="18" charset="0"/>
              </a:rPr>
              <a:t>SUMMER INSTITUTIONAL TRAINING</a:t>
            </a:r>
            <a:endParaRPr lang="en-IN" b="1"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0C94ABA2-1FC2-4ED7-B397-57271E15365E}"/>
              </a:ext>
            </a:extLst>
          </p:cNvPr>
          <p:cNvSpPr>
            <a:spLocks noGrp="1"/>
          </p:cNvSpPr>
          <p:nvPr>
            <p:ph type="subTitle" idx="1"/>
          </p:nvPr>
        </p:nvSpPr>
        <p:spPr>
          <a:xfrm>
            <a:off x="1524000" y="3216555"/>
            <a:ext cx="9144000" cy="1655762"/>
          </a:xfrm>
        </p:spPr>
        <p:txBody>
          <a:bodyPr>
            <a:noAutofit/>
          </a:bodyPr>
          <a:lstStyle/>
          <a:p>
            <a:r>
              <a:rPr lang="en-IN" sz="6000" b="1" dirty="0">
                <a:solidFill>
                  <a:schemeClr val="accent4">
                    <a:lumMod val="60000"/>
                    <a:lumOff val="40000"/>
                  </a:schemeClr>
                </a:solidFill>
                <a:latin typeface="Times New Roman" panose="02020603050405020304" pitchFamily="18" charset="0"/>
                <a:cs typeface="Times New Roman" panose="02020603050405020304" pitchFamily="18" charset="0"/>
              </a:rPr>
              <a:t>Basic of Android Development</a:t>
            </a:r>
          </a:p>
        </p:txBody>
      </p:sp>
      <p:sp>
        <p:nvSpPr>
          <p:cNvPr id="3" name="TextBox 2">
            <a:extLst>
              <a:ext uri="{FF2B5EF4-FFF2-40B4-BE49-F238E27FC236}">
                <a16:creationId xmlns:a16="http://schemas.microsoft.com/office/drawing/2014/main" id="{5D6C2A0E-D8A2-36B2-35F3-9576830CD1FF}"/>
              </a:ext>
            </a:extLst>
          </p:cNvPr>
          <p:cNvSpPr txBox="1"/>
          <p:nvPr/>
        </p:nvSpPr>
        <p:spPr>
          <a:xfrm>
            <a:off x="5221941" y="2570224"/>
            <a:ext cx="1748117" cy="646331"/>
          </a:xfrm>
          <a:prstGeom prst="rect">
            <a:avLst/>
          </a:prstGeom>
          <a:noFill/>
        </p:spPr>
        <p:txBody>
          <a:bodyPr wrap="square" rtlCol="0">
            <a:spAutoFit/>
          </a:bodyPr>
          <a:lstStyle/>
          <a:p>
            <a:pPr algn="ctr"/>
            <a:r>
              <a:rPr lang="en-IN" sz="3600" b="1" dirty="0">
                <a:solidFill>
                  <a:schemeClr val="bg1">
                    <a:lumMod val="95000"/>
                  </a:schemeClr>
                </a:solidFill>
                <a:latin typeface="Times New Roman" panose="02020603050405020304" pitchFamily="18" charset="0"/>
                <a:cs typeface="Times New Roman" panose="02020603050405020304" pitchFamily="18" charset="0"/>
              </a:rPr>
              <a:t>ON</a:t>
            </a:r>
          </a:p>
        </p:txBody>
      </p:sp>
    </p:spTree>
    <p:extLst>
      <p:ext uri="{BB962C8B-B14F-4D97-AF65-F5344CB8AC3E}">
        <p14:creationId xmlns:p14="http://schemas.microsoft.com/office/powerpoint/2010/main" val="619261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0F4D-92A4-4114-A908-FEB238EBA4D7}"/>
              </a:ext>
            </a:extLst>
          </p:cNvPr>
          <p:cNvSpPr>
            <a:spLocks noGrp="1"/>
          </p:cNvSpPr>
          <p:nvPr>
            <p:ph type="title"/>
          </p:nvPr>
        </p:nvSpPr>
        <p:spPr>
          <a:xfrm>
            <a:off x="838200" y="-15780"/>
            <a:ext cx="10515600" cy="1136087"/>
          </a:xfrm>
        </p:spPr>
        <p:txBody>
          <a:bodyPr/>
          <a:lstStyle/>
          <a:p>
            <a:r>
              <a:rPr lang="en-US" dirty="0"/>
              <a:t>             </a:t>
            </a:r>
            <a:r>
              <a:rPr lang="en-US" b="1" dirty="0">
                <a:latin typeface="Times New Roman" panose="02020603050405020304" pitchFamily="18" charset="0"/>
                <a:cs typeface="Times New Roman" panose="02020603050405020304" pitchFamily="18" charset="0"/>
              </a:rPr>
              <a:t>RESULT AND DISCUSSION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BB3D0E-47F0-4EF3-A124-5ACF775855AA}"/>
              </a:ext>
            </a:extLst>
          </p:cNvPr>
          <p:cNvSpPr>
            <a:spLocks noGrp="1"/>
          </p:cNvSpPr>
          <p:nvPr>
            <p:ph idx="1"/>
          </p:nvPr>
        </p:nvSpPr>
        <p:spPr>
          <a:xfrm>
            <a:off x="838200" y="1120307"/>
            <a:ext cx="10515600" cy="4351338"/>
          </a:xfrm>
        </p:spPr>
        <p:txBody>
          <a:bodyPr>
            <a:normAutofit fontScale="92500" lnSpcReduction="10000"/>
          </a:bodyPr>
          <a:lstStyle/>
          <a:p>
            <a:pPr marL="0" indent="0">
              <a:buNone/>
            </a:pPr>
            <a:r>
              <a:rPr lang="en-IN" sz="2200" dirty="0">
                <a:cs typeface="Times New Roman" panose="02020603050405020304" pitchFamily="18" charset="0"/>
              </a:rPr>
              <a:t>The application </a:t>
            </a:r>
            <a:r>
              <a:rPr lang="en-IN" sz="2200" dirty="0" err="1">
                <a:cs typeface="Times New Roman" panose="02020603050405020304" pitchFamily="18" charset="0"/>
              </a:rPr>
              <a:t>i.e</a:t>
            </a:r>
            <a:r>
              <a:rPr lang="en-IN" sz="2200" dirty="0">
                <a:cs typeface="Times New Roman" panose="02020603050405020304" pitchFamily="18" charset="0"/>
              </a:rPr>
              <a:t> To-Do list App which is developed as per course content is a very useful for listing your daily items/task that is required to be bought/done. The key feature of the application are:-</a:t>
            </a:r>
          </a:p>
          <a:p>
            <a:pPr marL="0" indent="0">
              <a:buNone/>
            </a:pPr>
            <a:r>
              <a:rPr lang="en-IN" sz="2200" dirty="0"/>
              <a:t>* </a:t>
            </a:r>
            <a:r>
              <a:rPr lang="en-IN" sz="2200" dirty="0">
                <a:cs typeface="Times New Roman" panose="02020603050405020304" pitchFamily="18" charset="0"/>
              </a:rPr>
              <a:t>Items can be add on the list by Add button.</a:t>
            </a:r>
          </a:p>
          <a:p>
            <a:pPr marL="0" indent="0">
              <a:buNone/>
            </a:pPr>
            <a:r>
              <a:rPr lang="en-IN" sz="2200" dirty="0">
                <a:cs typeface="Times New Roman" panose="02020603050405020304" pitchFamily="18" charset="0"/>
              </a:rPr>
              <a:t>* The items can be strike out on the screen.</a:t>
            </a:r>
          </a:p>
          <a:p>
            <a:pPr marL="0" indent="0">
              <a:buNone/>
            </a:pPr>
            <a:r>
              <a:rPr lang="en-IN" sz="2200" dirty="0">
                <a:cs typeface="Times New Roman" panose="02020603050405020304" pitchFamily="18" charset="0"/>
              </a:rPr>
              <a:t>* The listed items can be removed from the list by long pressing the items.</a:t>
            </a:r>
          </a:p>
          <a:p>
            <a:pPr marL="0" indent="0">
              <a:buNone/>
            </a:pPr>
            <a:r>
              <a:rPr lang="en-IN" sz="2000" dirty="0">
                <a:latin typeface="Comic Sans MS" panose="030F0702030302020204" pitchFamily="66" charset="0"/>
              </a:rPr>
              <a:t> </a:t>
            </a:r>
            <a:r>
              <a:rPr lang="en-IN" sz="2600" b="1" dirty="0">
                <a:latin typeface="Times New Roman" panose="02020603050405020304" pitchFamily="18" charset="0"/>
                <a:cs typeface="Times New Roman" panose="02020603050405020304" pitchFamily="18" charset="0"/>
              </a:rPr>
              <a:t>User Interface</a:t>
            </a:r>
          </a:p>
          <a:p>
            <a:pPr marL="0" indent="0">
              <a:buNone/>
            </a:pPr>
            <a:endParaRPr lang="en-IN" sz="2000" dirty="0">
              <a:latin typeface="Comic Sans MS" panose="030F0702030302020204" pitchFamily="66" charset="0"/>
            </a:endParaRPr>
          </a:p>
          <a:p>
            <a:endParaRPr lang="en-IN" sz="2000" dirty="0">
              <a:latin typeface="Comic Sans MS" panose="030F0702030302020204" pitchFamily="66" charset="0"/>
            </a:endParaRPr>
          </a:p>
          <a:p>
            <a:endParaRPr lang="en-IN" sz="2000" dirty="0">
              <a:latin typeface="Comic Sans MS" panose="030F0702030302020204" pitchFamily="66" charset="0"/>
            </a:endParaRPr>
          </a:p>
          <a:p>
            <a:endParaRPr lang="en-IN" sz="2000" dirty="0">
              <a:latin typeface="Comic Sans MS" panose="030F0702030302020204" pitchFamily="66" charset="0"/>
            </a:endParaRPr>
          </a:p>
          <a:p>
            <a:endParaRPr lang="en-IN" sz="2000" dirty="0">
              <a:latin typeface="Comic Sans MS" panose="030F0702030302020204" pitchFamily="66" charset="0"/>
            </a:endParaRPr>
          </a:p>
          <a:p>
            <a:pPr marL="0" indent="0">
              <a:buNone/>
            </a:pPr>
            <a:r>
              <a:rPr lang="en-IN" sz="2000" dirty="0">
                <a:latin typeface="Comic Sans MS" panose="030F0702030302020204" pitchFamily="66" charset="0"/>
              </a:rPr>
              <a:t> </a:t>
            </a:r>
          </a:p>
          <a:p>
            <a:pPr>
              <a:buFont typeface="Wingdings" panose="05000000000000000000" pitchFamily="2" charset="2"/>
              <a:buChar char="Ø"/>
            </a:pPr>
            <a:endParaRPr lang="en-IN" dirty="0">
              <a:latin typeface="Comic Sans MS" panose="030F0702030302020204" pitchFamily="66" charset="0"/>
            </a:endParaRPr>
          </a:p>
          <a:p>
            <a:pPr>
              <a:buFont typeface="Wingdings" panose="05000000000000000000" pitchFamily="2" charset="2"/>
              <a:buChar char="Ø"/>
            </a:pPr>
            <a:endParaRPr lang="en-IN" dirty="0">
              <a:latin typeface="Comic Sans MS" panose="030F0702030302020204" pitchFamily="66" charset="0"/>
            </a:endParaRPr>
          </a:p>
          <a:p>
            <a:pPr>
              <a:buFont typeface="Wingdings" panose="05000000000000000000" pitchFamily="2" charset="2"/>
              <a:buChar char="Ø"/>
            </a:pPr>
            <a:endParaRPr lang="en-US" dirty="0">
              <a:latin typeface="Comic Sans MS" panose="030F0702030302020204" pitchFamily="66" charset="0"/>
            </a:endParaRPr>
          </a:p>
        </p:txBody>
      </p:sp>
      <p:pic>
        <p:nvPicPr>
          <p:cNvPr id="4" name="Picture 3">
            <a:extLst>
              <a:ext uri="{FF2B5EF4-FFF2-40B4-BE49-F238E27FC236}">
                <a16:creationId xmlns:a16="http://schemas.microsoft.com/office/drawing/2014/main" id="{0F7DD4AF-0DD7-982F-0F36-CCC3500143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2314" y="3429000"/>
            <a:ext cx="1744731" cy="3238597"/>
          </a:xfrm>
          <a:prstGeom prst="rect">
            <a:avLst/>
          </a:prstGeom>
          <a:noFill/>
          <a:ln>
            <a:noFill/>
          </a:ln>
        </p:spPr>
      </p:pic>
      <p:pic>
        <p:nvPicPr>
          <p:cNvPr id="5" name="Picture 4">
            <a:extLst>
              <a:ext uri="{FF2B5EF4-FFF2-40B4-BE49-F238E27FC236}">
                <a16:creationId xmlns:a16="http://schemas.microsoft.com/office/drawing/2014/main" id="{44B3ED1E-708D-45F8-AF2C-10E459C1F8C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9009" y="3429000"/>
            <a:ext cx="1744731" cy="3238339"/>
          </a:xfrm>
          <a:prstGeom prst="rect">
            <a:avLst/>
          </a:prstGeom>
          <a:noFill/>
          <a:ln>
            <a:noFill/>
          </a:ln>
        </p:spPr>
      </p:pic>
    </p:spTree>
    <p:extLst>
      <p:ext uri="{BB962C8B-B14F-4D97-AF65-F5344CB8AC3E}">
        <p14:creationId xmlns:p14="http://schemas.microsoft.com/office/powerpoint/2010/main" val="2283866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7F586-CBE9-FEEE-7308-0549D3393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1A3EAD5-71F5-1E2B-9A9F-FF51A99D508F}"/>
              </a:ext>
            </a:extLst>
          </p:cNvPr>
          <p:cNvSpPr txBox="1"/>
          <p:nvPr/>
        </p:nvSpPr>
        <p:spPr>
          <a:xfrm>
            <a:off x="457199" y="385483"/>
            <a:ext cx="11134165"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Java Source Code</a:t>
            </a:r>
          </a:p>
          <a:p>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CF31E0F-A744-8BE8-297A-BE86D12DDC03}"/>
              </a:ext>
            </a:extLst>
          </p:cNvPr>
          <p:cNvPicPr>
            <a:picLocks noChangeAspect="1"/>
          </p:cNvPicPr>
          <p:nvPr/>
        </p:nvPicPr>
        <p:blipFill>
          <a:blip r:embed="rId3"/>
          <a:stretch>
            <a:fillRect/>
          </a:stretch>
        </p:blipFill>
        <p:spPr>
          <a:xfrm>
            <a:off x="600635" y="900729"/>
            <a:ext cx="9583271" cy="5788256"/>
          </a:xfrm>
          <a:prstGeom prst="rect">
            <a:avLst/>
          </a:prstGeom>
        </p:spPr>
      </p:pic>
    </p:spTree>
    <p:extLst>
      <p:ext uri="{BB962C8B-B14F-4D97-AF65-F5344CB8AC3E}">
        <p14:creationId xmlns:p14="http://schemas.microsoft.com/office/powerpoint/2010/main" val="403436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98D64E1-3032-6A8E-D5AE-5D9767A63780}"/>
              </a:ext>
            </a:extLst>
          </p:cNvPr>
          <p:cNvSpPr>
            <a:spLocks noGrp="1"/>
          </p:cNvSpPr>
          <p:nvPr>
            <p:ph type="title"/>
          </p:nvPr>
        </p:nvSpPr>
        <p:spPr>
          <a:xfrm>
            <a:off x="838200" y="413916"/>
            <a:ext cx="8547847" cy="534241"/>
          </a:xfrm>
        </p:spPr>
        <p:txBody>
          <a:bodyPr>
            <a:normAutofit/>
          </a:bodyPr>
          <a:lstStyle/>
          <a:p>
            <a:r>
              <a:rPr lang="en-US" sz="2400" b="1" dirty="0">
                <a:latin typeface="Times New Roman" panose="02020603050405020304" pitchFamily="18" charset="0"/>
                <a:cs typeface="Times New Roman" panose="02020603050405020304" pitchFamily="18" charset="0"/>
              </a:rPr>
              <a:t>XML Source Code</a:t>
            </a:r>
            <a:endParaRPr lang="en-IN" sz="2400"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13BBFABE-7EA5-C726-A1E0-8DDA029CB5BF}"/>
              </a:ext>
            </a:extLst>
          </p:cNvPr>
          <p:cNvPicPr>
            <a:picLocks noGrp="1" noChangeAspect="1"/>
          </p:cNvPicPr>
          <p:nvPr>
            <p:ph idx="1"/>
          </p:nvPr>
        </p:nvPicPr>
        <p:blipFill>
          <a:blip r:embed="rId3"/>
          <a:stretch>
            <a:fillRect/>
          </a:stretch>
        </p:blipFill>
        <p:spPr>
          <a:xfrm>
            <a:off x="838200" y="1128560"/>
            <a:ext cx="9811871" cy="5539716"/>
          </a:xfrm>
          <a:prstGeom prst="rect">
            <a:avLst/>
          </a:prstGeom>
        </p:spPr>
      </p:pic>
    </p:spTree>
    <p:extLst>
      <p:ext uri="{BB962C8B-B14F-4D97-AF65-F5344CB8AC3E}">
        <p14:creationId xmlns:p14="http://schemas.microsoft.com/office/powerpoint/2010/main" val="2188881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570156-97D0-7EDA-EDC8-52BDA1B0F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1491275-F5BD-4EEE-D9AE-88ED7103EE57}"/>
              </a:ext>
            </a:extLst>
          </p:cNvPr>
          <p:cNvSpPr txBox="1"/>
          <p:nvPr/>
        </p:nvSpPr>
        <p:spPr>
          <a:xfrm>
            <a:off x="1470211" y="62754"/>
            <a:ext cx="8937812" cy="1446550"/>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CONCLUSION AND FUTURE SCOPE</a:t>
            </a:r>
            <a:endParaRPr lang="en-IN" sz="4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408B114-B303-E78F-787D-27D65BCE1E05}"/>
              </a:ext>
            </a:extLst>
          </p:cNvPr>
          <p:cNvSpPr txBox="1"/>
          <p:nvPr/>
        </p:nvSpPr>
        <p:spPr>
          <a:xfrm>
            <a:off x="345141" y="1644495"/>
            <a:ext cx="11501718" cy="507831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Conclusion</a:t>
            </a:r>
          </a:p>
          <a:p>
            <a:r>
              <a:rPr lang="en-US" dirty="0"/>
              <a:t>Android Smartphone are in hype in the 21th century. The scope of the android application is increasing day by day. Its development has become an essential part of today’s programming curriculum. The project To-Do List is an android app that incorporates everything from UI design to database. Its utility and efficiency is also very high. More such android app can be developed using similar concepts and tools. The society has a dearth of ideas. These ideas can be most effectively implemented by developing user-friendly android applications. Through this project, I got to learn a lot, including Data structure like </a:t>
            </a:r>
            <a:r>
              <a:rPr lang="en-US" dirty="0" err="1"/>
              <a:t>ArrayList</a:t>
            </a:r>
            <a:r>
              <a:rPr lang="en-US" dirty="0"/>
              <a:t> and HashMap and also I came to know a lot about developing an android application from scratch.</a:t>
            </a:r>
          </a:p>
          <a:p>
            <a:endParaRPr lang="en-US" dirty="0"/>
          </a:p>
          <a:p>
            <a:r>
              <a:rPr lang="en-US" b="1" dirty="0">
                <a:latin typeface="Times New Roman" panose="02020603050405020304" pitchFamily="18" charset="0"/>
                <a:cs typeface="Times New Roman" panose="02020603050405020304" pitchFamily="18" charset="0"/>
              </a:rPr>
              <a:t>Future scope</a:t>
            </a:r>
          </a:p>
          <a:p>
            <a:r>
              <a:rPr lang="en-US" dirty="0"/>
              <a:t>India is one of the fastest growing nations in the world as far as IT market is concerned which foretells the propitious scope of Android App Development in India in the coming years. The scope of android app development in IT and other sectors in India can be evaluated from the fact that many of the IT industries generate their revenue majorly through their online android applications.</a:t>
            </a:r>
          </a:p>
          <a:p>
            <a:r>
              <a:rPr lang="en-US" dirty="0"/>
              <a:t>For Example, e-commerce industries such as Flipkart, Amazon, Snapdeal, eBay, </a:t>
            </a:r>
            <a:r>
              <a:rPr lang="en-US" dirty="0" err="1"/>
              <a:t>LensKart</a:t>
            </a:r>
            <a:r>
              <a:rPr lang="en-US" dirty="0"/>
              <a:t>, </a:t>
            </a:r>
            <a:r>
              <a:rPr lang="en-US" dirty="0" err="1"/>
              <a:t>Jabong</a:t>
            </a:r>
            <a:r>
              <a:rPr lang="en-US" dirty="0"/>
              <a:t>, Myntra etc. sell their products either through website or their android apps. There is enough evidence to prove that Android Development is one of the important parts of our IT industry and somewhere it is playing the part of supporting economy of the country.</a:t>
            </a:r>
          </a:p>
          <a:p>
            <a:endParaRPr lang="en-US" dirty="0"/>
          </a:p>
          <a:p>
            <a:endParaRPr lang="en-IN" dirty="0"/>
          </a:p>
        </p:txBody>
      </p:sp>
    </p:spTree>
    <p:extLst>
      <p:ext uri="{BB962C8B-B14F-4D97-AF65-F5344CB8AC3E}">
        <p14:creationId xmlns:p14="http://schemas.microsoft.com/office/powerpoint/2010/main" val="1034793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A680-8430-4381-9753-7B1A6240E8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A0644C-00FF-4013-8631-9D71489CCB74}"/>
              </a:ext>
            </a:extLst>
          </p:cNvPr>
          <p:cNvSpPr>
            <a:spLocks noGrp="1"/>
          </p:cNvSpPr>
          <p:nvPr>
            <p:ph idx="1"/>
          </p:nvPr>
        </p:nvSpPr>
        <p:spPr/>
        <p:txBody>
          <a:bodyPr>
            <a:normAutofit/>
          </a:bodyPr>
          <a:lstStyle/>
          <a:p>
            <a:pPr marL="0" indent="0">
              <a:buNone/>
            </a:pPr>
            <a:r>
              <a:rPr lang="en-IN" sz="6000" dirty="0"/>
              <a:t>			</a:t>
            </a:r>
          </a:p>
          <a:p>
            <a:pPr marL="0" indent="0">
              <a:buNone/>
            </a:pPr>
            <a:r>
              <a:rPr lang="en-IN" sz="6000" dirty="0"/>
              <a:t>			THANK YOU!</a:t>
            </a:r>
          </a:p>
          <a:p>
            <a:pPr marL="0" indent="0" algn="ctr">
              <a:buNone/>
            </a:pPr>
            <a:r>
              <a:rPr lang="en-IN" sz="3200" dirty="0"/>
              <a:t>By:</a:t>
            </a:r>
          </a:p>
          <a:p>
            <a:pPr marL="0" indent="0" algn="ctr">
              <a:buNone/>
            </a:pPr>
            <a:r>
              <a:rPr lang="en-IN" sz="3200" dirty="0"/>
              <a:t>Name: Kislay Kaushal</a:t>
            </a:r>
          </a:p>
          <a:p>
            <a:pPr marL="0" indent="0" algn="ctr">
              <a:buNone/>
            </a:pPr>
            <a:r>
              <a:rPr lang="en-IN" sz="3200" dirty="0"/>
              <a:t>UID: 21BCS3449</a:t>
            </a:r>
          </a:p>
        </p:txBody>
      </p:sp>
    </p:spTree>
    <p:extLst>
      <p:ext uri="{BB962C8B-B14F-4D97-AF65-F5344CB8AC3E}">
        <p14:creationId xmlns:p14="http://schemas.microsoft.com/office/powerpoint/2010/main" val="227352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2E342B-8873-C166-2051-1E84EFBC7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056B17C-0279-E30F-FD7C-809C4DF62739}"/>
              </a:ext>
            </a:extLst>
          </p:cNvPr>
          <p:cNvSpPr txBox="1"/>
          <p:nvPr/>
        </p:nvSpPr>
        <p:spPr>
          <a:xfrm>
            <a:off x="564776" y="2141468"/>
            <a:ext cx="10874189" cy="2882840"/>
          </a:xfrm>
          <a:prstGeom prst="rect">
            <a:avLst/>
          </a:prstGeom>
          <a:noFill/>
        </p:spPr>
        <p:txBody>
          <a:bodyPr wrap="square" rtlCol="0">
            <a:spAutoFit/>
          </a:bodyPr>
          <a:lstStyle/>
          <a:p>
            <a:pPr marL="12700" marR="0" lvl="0" indent="-2286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START DATE                                                 15</a:t>
            </a:r>
            <a:r>
              <a:rPr kumimoji="0" lang="en-IN" sz="3200" b="1" i="0"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TH</a:t>
            </a: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JUNE,2022</a:t>
            </a:r>
          </a:p>
          <a:p>
            <a:pPr marL="12700" marR="0" lvl="0" indent="-2286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END DATE                                                      1</a:t>
            </a:r>
            <a:r>
              <a:rPr kumimoji="0" lang="en-IN" sz="3200" b="1" i="0"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ST</a:t>
            </a: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JULY, 2022</a:t>
            </a:r>
          </a:p>
          <a:p>
            <a:pPr marL="12700" marR="0" lvl="0" indent="-2286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MODE OF TRAINING                                  ONLINE</a:t>
            </a:r>
          </a:p>
          <a:p>
            <a:pPr marL="12700" marR="0" lvl="0" indent="-2286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TRAINING COMPANY                                COURSERA  </a:t>
            </a:r>
          </a:p>
          <a:p>
            <a:pPr marL="12700" marR="0" lvl="0" indent="-22860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IN"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DURATION                                                     2 WEEKS</a:t>
            </a:r>
          </a:p>
          <a:p>
            <a:endParaRPr lang="en-IN" dirty="0"/>
          </a:p>
        </p:txBody>
      </p:sp>
    </p:spTree>
    <p:extLst>
      <p:ext uri="{BB962C8B-B14F-4D97-AF65-F5344CB8AC3E}">
        <p14:creationId xmlns:p14="http://schemas.microsoft.com/office/powerpoint/2010/main" val="152567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B11E6-14BE-E9D9-8420-B82D82718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3FACA70-9463-A7A1-7506-3452300FCFC4}"/>
              </a:ext>
            </a:extLst>
          </p:cNvPr>
          <p:cNvSpPr txBox="1"/>
          <p:nvPr/>
        </p:nvSpPr>
        <p:spPr>
          <a:xfrm>
            <a:off x="2214282" y="358588"/>
            <a:ext cx="7252447"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CERTIFICATE OF COMPLETION</a:t>
            </a:r>
          </a:p>
        </p:txBody>
      </p:sp>
      <p:pic>
        <p:nvPicPr>
          <p:cNvPr id="6" name="Picture 5">
            <a:extLst>
              <a:ext uri="{FF2B5EF4-FFF2-40B4-BE49-F238E27FC236}">
                <a16:creationId xmlns:a16="http://schemas.microsoft.com/office/drawing/2014/main" id="{98F035B3-BC7F-5560-0C4B-1CF48702B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895" y="1742002"/>
            <a:ext cx="4706469" cy="3636817"/>
          </a:xfrm>
          <a:prstGeom prst="rect">
            <a:avLst/>
          </a:prstGeom>
        </p:spPr>
      </p:pic>
      <p:pic>
        <p:nvPicPr>
          <p:cNvPr id="9" name="Picture 8">
            <a:extLst>
              <a:ext uri="{FF2B5EF4-FFF2-40B4-BE49-F238E27FC236}">
                <a16:creationId xmlns:a16="http://schemas.microsoft.com/office/drawing/2014/main" id="{011F9C0C-9310-0CAD-A8F1-F05ED4A5471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4436" y="1742002"/>
            <a:ext cx="4706070" cy="3636817"/>
          </a:xfrm>
          <a:prstGeom prst="rect">
            <a:avLst/>
          </a:prstGeom>
          <a:noFill/>
          <a:ln>
            <a:noFill/>
          </a:ln>
        </p:spPr>
      </p:pic>
    </p:spTree>
    <p:extLst>
      <p:ext uri="{BB962C8B-B14F-4D97-AF65-F5344CB8AC3E}">
        <p14:creationId xmlns:p14="http://schemas.microsoft.com/office/powerpoint/2010/main" val="36482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F40F0-D4BF-FEC9-9445-E27B2D706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C2321AA-33F5-03ED-7FF9-179C58011C15}"/>
              </a:ext>
            </a:extLst>
          </p:cNvPr>
          <p:cNvSpPr txBox="1"/>
          <p:nvPr/>
        </p:nvSpPr>
        <p:spPr>
          <a:xfrm>
            <a:off x="690282" y="717176"/>
            <a:ext cx="10569389"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CONTENT</a:t>
            </a:r>
            <a:endParaRPr lang="en-IN" sz="4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D893FD-23D0-A4FC-90E0-E68B1197B618}"/>
              </a:ext>
            </a:extLst>
          </p:cNvPr>
          <p:cNvSpPr txBox="1"/>
          <p:nvPr/>
        </p:nvSpPr>
        <p:spPr>
          <a:xfrm>
            <a:off x="842682" y="1783976"/>
            <a:ext cx="10569389" cy="4154984"/>
          </a:xfrm>
          <a:prstGeom prst="rect">
            <a:avLst/>
          </a:prstGeom>
          <a:noFill/>
        </p:spPr>
        <p:txBody>
          <a:bodyPr wrap="square" rtlCol="0">
            <a:spAutoFit/>
          </a:bodyPr>
          <a:lstStyle/>
          <a:p>
            <a:pPr marL="342900" indent="-342900">
              <a:buAutoNum type="arabicPeriod"/>
            </a:pPr>
            <a:r>
              <a:rPr lang="en-US" sz="2400" dirty="0">
                <a:latin typeface="Times New Roman" panose="02020603050405020304" pitchFamily="18" charset="0"/>
                <a:cs typeface="Times New Roman" panose="02020603050405020304" pitchFamily="18" charset="0"/>
              </a:rPr>
              <a:t>INTRRODUCTION</a:t>
            </a:r>
          </a:p>
          <a:p>
            <a:pPr marL="342900" indent="-342900">
              <a:buAutoNum type="arabicPeriod"/>
            </a:pPr>
            <a:r>
              <a:rPr lang="en-US" sz="2400" dirty="0">
                <a:latin typeface="Times New Roman" panose="02020603050405020304" pitchFamily="18" charset="0"/>
                <a:cs typeface="Times New Roman" panose="02020603050405020304" pitchFamily="18" charset="0"/>
              </a:rPr>
              <a:t>TRAINING WORK UNDERTAKEN</a:t>
            </a:r>
          </a:p>
          <a:p>
            <a:pPr lvl="1"/>
            <a:r>
              <a:rPr lang="en-US" sz="2400" dirty="0">
                <a:latin typeface="Times New Roman" panose="02020603050405020304" pitchFamily="18" charset="0"/>
                <a:cs typeface="Times New Roman" panose="02020603050405020304" pitchFamily="18" charset="0"/>
              </a:rPr>
              <a:t>I. Guided project for development of Calculator</a:t>
            </a:r>
          </a:p>
          <a:p>
            <a:pPr lvl="1"/>
            <a:r>
              <a:rPr lang="en-US" sz="2400" dirty="0">
                <a:latin typeface="Times New Roman" panose="02020603050405020304" pitchFamily="18" charset="0"/>
                <a:cs typeface="Times New Roman" panose="02020603050405020304" pitchFamily="18" charset="0"/>
              </a:rPr>
              <a:t>II. Mini-Project (To-do list App)</a:t>
            </a:r>
          </a:p>
          <a:p>
            <a:pPr marL="342900" indent="-342900">
              <a:buAutoNum type="arabicPeriod"/>
            </a:pPr>
            <a:r>
              <a:rPr lang="en-US" sz="2400" dirty="0">
                <a:latin typeface="Times New Roman" panose="02020603050405020304" pitchFamily="18" charset="0"/>
                <a:cs typeface="Times New Roman" panose="02020603050405020304" pitchFamily="18" charset="0"/>
              </a:rPr>
              <a:t>RESULT AND DISCUSSION</a:t>
            </a:r>
          </a:p>
          <a:p>
            <a:pPr lvl="1"/>
            <a:r>
              <a:rPr lang="en-US" sz="2400" dirty="0">
                <a:latin typeface="Times New Roman" panose="02020603050405020304" pitchFamily="18" charset="0"/>
                <a:cs typeface="Times New Roman" panose="02020603050405020304" pitchFamily="18" charset="0"/>
              </a:rPr>
              <a:t>I. User Interface</a:t>
            </a:r>
          </a:p>
          <a:p>
            <a:pPr lvl="1"/>
            <a:r>
              <a:rPr lang="en-US" sz="2400" dirty="0">
                <a:latin typeface="Times New Roman" panose="02020603050405020304" pitchFamily="18" charset="0"/>
                <a:cs typeface="Times New Roman" panose="02020603050405020304" pitchFamily="18" charset="0"/>
              </a:rPr>
              <a:t>II. Java Source Code</a:t>
            </a:r>
          </a:p>
          <a:p>
            <a:pPr lvl="1"/>
            <a:r>
              <a:rPr lang="en-US" sz="2400" dirty="0">
                <a:latin typeface="Times New Roman" panose="02020603050405020304" pitchFamily="18" charset="0"/>
                <a:cs typeface="Times New Roman" panose="02020603050405020304" pitchFamily="18" charset="0"/>
              </a:rPr>
              <a:t>III. XML Source Code</a:t>
            </a:r>
          </a:p>
          <a:p>
            <a:pPr marL="342900" indent="-342900">
              <a:buAutoNum type="arabicPeriod"/>
            </a:pPr>
            <a:r>
              <a:rPr lang="en-US" sz="2400" dirty="0">
                <a:latin typeface="Times New Roman" panose="02020603050405020304" pitchFamily="18" charset="0"/>
                <a:cs typeface="Times New Roman" panose="02020603050405020304" pitchFamily="18" charset="0"/>
              </a:rPr>
              <a:t>CONCLUSION AND FUTURE SCOPE</a:t>
            </a:r>
          </a:p>
          <a:p>
            <a:pPr lvl="1"/>
            <a:r>
              <a:rPr lang="en-US" sz="2400" dirty="0">
                <a:latin typeface="Times New Roman" panose="02020603050405020304" pitchFamily="18" charset="0"/>
                <a:cs typeface="Times New Roman" panose="02020603050405020304" pitchFamily="18" charset="0"/>
              </a:rPr>
              <a:t>I. Conclusion</a:t>
            </a:r>
          </a:p>
          <a:p>
            <a:pPr lvl="1"/>
            <a:r>
              <a:rPr lang="en-US" sz="2400" dirty="0">
                <a:latin typeface="Times New Roman" panose="02020603050405020304" pitchFamily="18" charset="0"/>
                <a:cs typeface="Times New Roman" panose="02020603050405020304" pitchFamily="18" charset="0"/>
              </a:rPr>
              <a:t>II. Future Scope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369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C94B-16AD-490E-8D98-F586D85B66B1}"/>
              </a:ext>
            </a:extLst>
          </p:cNvPr>
          <p:cNvSpPr>
            <a:spLocks noGrp="1"/>
          </p:cNvSpPr>
          <p:nvPr>
            <p:ph type="title"/>
          </p:nvPr>
        </p:nvSpPr>
        <p:spPr/>
        <p:txBody>
          <a:bodyPr/>
          <a:lstStyle/>
          <a:p>
            <a:r>
              <a:rPr lang="en-IN" dirty="0"/>
              <a:t>                         </a:t>
            </a:r>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A1647E1-1ED6-4ED1-9432-CED8E0916EF0}"/>
              </a:ext>
            </a:extLst>
          </p:cNvPr>
          <p:cNvSpPr>
            <a:spLocks noGrp="1"/>
          </p:cNvSpPr>
          <p:nvPr>
            <p:ph idx="1"/>
          </p:nvPr>
        </p:nvSpPr>
        <p:spPr/>
        <p:txBody>
          <a:bodyPr>
            <a:normAutofit lnSpcReduction="10000"/>
          </a:bodyPr>
          <a:lstStyle/>
          <a:p>
            <a:pPr marL="42545" marR="414020" indent="0">
              <a:lnSpc>
                <a:spcPct val="114999"/>
              </a:lnSpc>
              <a:buNone/>
              <a:tabLst>
                <a:tab pos="461645" algn="l"/>
                <a:tab pos="462280" algn="l"/>
              </a:tabLst>
            </a:pPr>
            <a:r>
              <a:rPr lang="en-US" sz="2000" spc="-5" dirty="0">
                <a:cs typeface="Arial MT"/>
              </a:rPr>
              <a:t>Android is an operating system that is built basically for Mobile phones. It is based on the Linux Kernel and other open-source software and is developed by </a:t>
            </a:r>
            <a:r>
              <a:rPr lang="en-US" sz="2000" spc="-5" dirty="0" err="1">
                <a:cs typeface="Arial MT"/>
              </a:rPr>
              <a:t>Google.It</a:t>
            </a:r>
            <a:r>
              <a:rPr lang="en-US" sz="2000" spc="-5" dirty="0">
                <a:cs typeface="Arial MT"/>
              </a:rPr>
              <a:t> is used for touchscreen mobile devices such as smartphones and tablets. But nowadays these are used in Android Auto cars, TV, watches, camera, etc. </a:t>
            </a:r>
          </a:p>
          <a:p>
            <a:pPr marL="42545" marR="414020" indent="0">
              <a:lnSpc>
                <a:spcPct val="114999"/>
              </a:lnSpc>
              <a:buNone/>
              <a:tabLst>
                <a:tab pos="461645" algn="l"/>
                <a:tab pos="462280" algn="l"/>
              </a:tabLst>
            </a:pPr>
            <a:r>
              <a:rPr lang="en-US" sz="2400" b="1" spc="-5" dirty="0">
                <a:latin typeface="Times New Roman" panose="02020603050405020304" pitchFamily="18" charset="0"/>
                <a:cs typeface="Times New Roman" panose="02020603050405020304" pitchFamily="18" charset="0"/>
              </a:rPr>
              <a:t>Android Fundamental:</a:t>
            </a:r>
          </a:p>
          <a:p>
            <a:pPr marL="499745" marR="414020" indent="-457200">
              <a:lnSpc>
                <a:spcPct val="114999"/>
              </a:lnSpc>
              <a:buAutoNum type="arabicPeriod"/>
              <a:tabLst>
                <a:tab pos="461645" algn="l"/>
                <a:tab pos="462280" algn="l"/>
              </a:tabLst>
            </a:pPr>
            <a:r>
              <a:rPr lang="en-US" sz="2000" b="1" spc="-5" dirty="0">
                <a:cs typeface="Arial MT"/>
              </a:rPr>
              <a:t>Android Programming Languages</a:t>
            </a:r>
          </a:p>
          <a:p>
            <a:pPr marL="42545" marR="414020" indent="0">
              <a:lnSpc>
                <a:spcPct val="114999"/>
              </a:lnSpc>
              <a:buNone/>
              <a:tabLst>
                <a:tab pos="461645" algn="l"/>
                <a:tab pos="462280" algn="l"/>
              </a:tabLst>
            </a:pPr>
            <a:r>
              <a:rPr lang="en-US" sz="2000" spc="-5" dirty="0">
                <a:cs typeface="Arial MT"/>
              </a:rPr>
              <a:t>	I. Java</a:t>
            </a:r>
          </a:p>
          <a:p>
            <a:pPr marL="42545" marR="414020" indent="0">
              <a:lnSpc>
                <a:spcPct val="114999"/>
              </a:lnSpc>
              <a:buNone/>
              <a:tabLst>
                <a:tab pos="461645" algn="l"/>
                <a:tab pos="462280" algn="l"/>
              </a:tabLst>
            </a:pPr>
            <a:r>
              <a:rPr lang="en-US" sz="2000" spc="-5" dirty="0">
                <a:cs typeface="Arial MT"/>
              </a:rPr>
              <a:t>	II. C++</a:t>
            </a:r>
          </a:p>
          <a:p>
            <a:pPr marL="42545" marR="414020" indent="0">
              <a:lnSpc>
                <a:spcPct val="114999"/>
              </a:lnSpc>
              <a:buNone/>
              <a:tabLst>
                <a:tab pos="461645" algn="l"/>
                <a:tab pos="462280" algn="l"/>
              </a:tabLst>
            </a:pPr>
            <a:r>
              <a:rPr lang="en-US" sz="2000" spc="-5" dirty="0">
                <a:cs typeface="Arial MT"/>
              </a:rPr>
              <a:t>	III. KOTLIN</a:t>
            </a:r>
          </a:p>
          <a:p>
            <a:pPr marL="42545" marR="414020" indent="0">
              <a:lnSpc>
                <a:spcPct val="114999"/>
              </a:lnSpc>
              <a:buNone/>
              <a:tabLst>
                <a:tab pos="461645" algn="l"/>
                <a:tab pos="462280" algn="l"/>
              </a:tabLst>
            </a:pPr>
            <a:r>
              <a:rPr lang="en-US" sz="2000" spc="-5" dirty="0">
                <a:cs typeface="Arial MT"/>
              </a:rPr>
              <a:t>	IV. XML</a:t>
            </a:r>
          </a:p>
          <a:p>
            <a:pPr marL="0" indent="0">
              <a:buNone/>
            </a:pPr>
            <a:endParaRPr lang="en-IN" dirty="0"/>
          </a:p>
        </p:txBody>
      </p:sp>
      <p:pic>
        <p:nvPicPr>
          <p:cNvPr id="4" name="Picture 3">
            <a:extLst>
              <a:ext uri="{FF2B5EF4-FFF2-40B4-BE49-F238E27FC236}">
                <a16:creationId xmlns:a16="http://schemas.microsoft.com/office/drawing/2014/main" id="{DDC43030-F48D-B8CB-E032-3C582C171A5C}"/>
              </a:ext>
            </a:extLst>
          </p:cNvPr>
          <p:cNvPicPr>
            <a:picLocks noChangeAspect="1"/>
          </p:cNvPicPr>
          <p:nvPr/>
        </p:nvPicPr>
        <p:blipFill>
          <a:blip r:embed="rId3"/>
          <a:stretch>
            <a:fillRect/>
          </a:stretch>
        </p:blipFill>
        <p:spPr>
          <a:xfrm>
            <a:off x="7374870" y="4001294"/>
            <a:ext cx="2390775" cy="1914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277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31A7-1075-4C57-8080-4F16C208CA1C}"/>
              </a:ext>
            </a:extLst>
          </p:cNvPr>
          <p:cNvSpPr>
            <a:spLocks noGrp="1"/>
          </p:cNvSpPr>
          <p:nvPr>
            <p:ph type="title"/>
          </p:nvPr>
        </p:nvSpPr>
        <p:spPr>
          <a:xfrm>
            <a:off x="933450" y="260350"/>
            <a:ext cx="10515600" cy="1325563"/>
          </a:xfrm>
        </p:spPr>
        <p:txBody>
          <a:bodyPr/>
          <a:lstStyle/>
          <a:p>
            <a:r>
              <a:rPr lang="en-IN" sz="4400" spc="-30" dirty="0">
                <a:cs typeface="Verdana"/>
              </a:rPr>
              <a:t>                       </a:t>
            </a:r>
            <a:endParaRPr lang="en-IN" dirty="0"/>
          </a:p>
        </p:txBody>
      </p:sp>
      <p:sp>
        <p:nvSpPr>
          <p:cNvPr id="3" name="Content Placeholder 2">
            <a:extLst>
              <a:ext uri="{FF2B5EF4-FFF2-40B4-BE49-F238E27FC236}">
                <a16:creationId xmlns:a16="http://schemas.microsoft.com/office/drawing/2014/main" id="{5E49D2E0-69AE-4302-BD9D-DF0DA3BDEA99}"/>
              </a:ext>
            </a:extLst>
          </p:cNvPr>
          <p:cNvSpPr>
            <a:spLocks noGrp="1"/>
          </p:cNvSpPr>
          <p:nvPr>
            <p:ph idx="1"/>
          </p:nvPr>
        </p:nvSpPr>
        <p:spPr>
          <a:xfrm>
            <a:off x="933450" y="603623"/>
            <a:ext cx="10515600" cy="2622550"/>
          </a:xfrm>
        </p:spPr>
        <p:txBody>
          <a:bodyPr/>
          <a:lstStyle/>
          <a:p>
            <a:pPr marL="0" marR="5080" indent="0" algn="just">
              <a:lnSpc>
                <a:spcPts val="2170"/>
              </a:lnSpc>
              <a:spcBef>
                <a:spcPts val="265"/>
              </a:spcBef>
              <a:buNone/>
            </a:pPr>
            <a:endParaRPr lang="en-US" sz="2800" spc="-5" dirty="0">
              <a:latin typeface="Comic Sans MS"/>
            </a:endParaRPr>
          </a:p>
          <a:p>
            <a:pPr>
              <a:buFont typeface="Wingdings" panose="05000000000000000000" pitchFamily="2" charset="2"/>
              <a:buChar char="Ø"/>
            </a:pPr>
            <a:endParaRPr lang="en-IN" dirty="0"/>
          </a:p>
        </p:txBody>
      </p:sp>
      <p:sp>
        <p:nvSpPr>
          <p:cNvPr id="4" name="TextBox 3">
            <a:extLst>
              <a:ext uri="{FF2B5EF4-FFF2-40B4-BE49-F238E27FC236}">
                <a16:creationId xmlns:a16="http://schemas.microsoft.com/office/drawing/2014/main" id="{480FBE1E-8F10-40CB-9C09-7CC71660A2EE}"/>
              </a:ext>
            </a:extLst>
          </p:cNvPr>
          <p:cNvSpPr txBox="1"/>
          <p:nvPr/>
        </p:nvSpPr>
        <p:spPr>
          <a:xfrm>
            <a:off x="933450" y="735106"/>
            <a:ext cx="10227609" cy="4185761"/>
          </a:xfrm>
          <a:prstGeom prst="rect">
            <a:avLst/>
          </a:prstGeom>
          <a:noFill/>
        </p:spPr>
        <p:txBody>
          <a:bodyPr wrap="square" rtlCol="0">
            <a:spAutoFit/>
          </a:bodyPr>
          <a:lstStyle/>
          <a:p>
            <a:r>
              <a:rPr lang="en-US" sz="2000" b="1" dirty="0"/>
              <a:t>2. Android Studio</a:t>
            </a:r>
          </a:p>
          <a:p>
            <a:endParaRPr lang="en-US" sz="2000" b="1" dirty="0"/>
          </a:p>
          <a:p>
            <a:endParaRPr lang="en-US" sz="2000" b="1" dirty="0"/>
          </a:p>
          <a:p>
            <a:endParaRPr lang="en-US" sz="2000" b="1" dirty="0"/>
          </a:p>
          <a:p>
            <a:endParaRPr lang="en-US" sz="2000" b="1" dirty="0"/>
          </a:p>
          <a:p>
            <a:endParaRPr lang="en-US" sz="2000" b="1" dirty="0"/>
          </a:p>
          <a:p>
            <a:endParaRPr lang="en-US" sz="2000" b="1" dirty="0"/>
          </a:p>
          <a:p>
            <a:r>
              <a:rPr lang="en-US" dirty="0"/>
              <a:t>Android Studio is the official integrated development environment (IDE) for Android application development. It is based on the IntelliJ IDEA, a Java integrated development environment for software, and incorporates its code editing and developer tools. It is available for download on Windows, macOS and Linux based operating systems or as a subscription-based service in 2020.It is a replacement for the Eclipse Android Development Tools (E-ADT) as the primary IDE for native Android application development.</a:t>
            </a:r>
          </a:p>
          <a:p>
            <a:endParaRPr lang="en-US" dirty="0"/>
          </a:p>
          <a:p>
            <a:endParaRPr lang="en-IN" dirty="0"/>
          </a:p>
        </p:txBody>
      </p:sp>
      <p:pic>
        <p:nvPicPr>
          <p:cNvPr id="5" name="Picture 4">
            <a:extLst>
              <a:ext uri="{FF2B5EF4-FFF2-40B4-BE49-F238E27FC236}">
                <a16:creationId xmlns:a16="http://schemas.microsoft.com/office/drawing/2014/main" id="{5861502D-609D-C6F5-8838-B8D9E4BA7712}"/>
              </a:ext>
            </a:extLst>
          </p:cNvPr>
          <p:cNvPicPr>
            <a:picLocks noChangeAspect="1"/>
          </p:cNvPicPr>
          <p:nvPr/>
        </p:nvPicPr>
        <p:blipFill>
          <a:blip r:embed="rId3"/>
          <a:stretch>
            <a:fillRect/>
          </a:stretch>
        </p:blipFill>
        <p:spPr>
          <a:xfrm>
            <a:off x="4519332" y="1114798"/>
            <a:ext cx="2857500" cy="16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73904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2D862-8C4C-8438-3CC8-8E128BC64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63367F6-D0EE-A4D0-2145-EA7E769CE85D}"/>
              </a:ext>
            </a:extLst>
          </p:cNvPr>
          <p:cNvSpPr txBox="1"/>
          <p:nvPr/>
        </p:nvSpPr>
        <p:spPr>
          <a:xfrm>
            <a:off x="1524000" y="367553"/>
            <a:ext cx="8830235"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TRAINING WORK UNDERTAKEN </a:t>
            </a:r>
            <a:endParaRPr lang="en-IN" sz="3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F34B8B7-CD52-2933-F0B1-6588802C9116}"/>
              </a:ext>
            </a:extLst>
          </p:cNvPr>
          <p:cNvSpPr txBox="1"/>
          <p:nvPr/>
        </p:nvSpPr>
        <p:spPr>
          <a:xfrm>
            <a:off x="519954" y="1362635"/>
            <a:ext cx="10784540" cy="4370427"/>
          </a:xfrm>
          <a:prstGeom prst="rect">
            <a:avLst/>
          </a:prstGeom>
          <a:noFill/>
        </p:spPr>
        <p:txBody>
          <a:bodyPr wrap="square" rtlCol="0">
            <a:spAutoFit/>
          </a:bodyPr>
          <a:lstStyle/>
          <a:p>
            <a:r>
              <a:rPr lang="en-US" sz="2000" dirty="0"/>
              <a:t>This course teaches us how to program core features and classes from the Java programming language that are used in Android, which is the dominant platform for developing and deploying mobile device apps. And also provide us with hands-on experience with Android Studio through which we developed a Calculator in the end of this course.</a:t>
            </a:r>
          </a:p>
          <a:p>
            <a:endParaRPr lang="en-US" dirty="0"/>
          </a:p>
          <a:p>
            <a:r>
              <a:rPr lang="en-IN" sz="2000" b="1" dirty="0"/>
              <a:t>Android Programming Language</a:t>
            </a:r>
          </a:p>
          <a:p>
            <a:r>
              <a:rPr lang="en-IN" sz="2000" dirty="0"/>
              <a:t>This course teaches us to program the logic of the App in Java language with teaching us with some conceptual concept which is required for development of application.</a:t>
            </a:r>
          </a:p>
          <a:p>
            <a:pPr marL="285750" indent="-285750">
              <a:buFont typeface="Arial" panose="020B0604020202020204" pitchFamily="34" charset="0"/>
              <a:buChar char="•"/>
            </a:pPr>
            <a:r>
              <a:rPr lang="en-IN" sz="2000" dirty="0"/>
              <a:t>Basic of java Language</a:t>
            </a:r>
          </a:p>
          <a:p>
            <a:pPr marL="285750" indent="-285750">
              <a:buFont typeface="Arial" panose="020B0604020202020204" pitchFamily="34" charset="0"/>
              <a:buChar char="•"/>
            </a:pPr>
            <a:r>
              <a:rPr lang="en-IN" sz="2000" dirty="0"/>
              <a:t>Conditional statements</a:t>
            </a:r>
          </a:p>
          <a:p>
            <a:pPr marL="285750" indent="-285750">
              <a:buFont typeface="Arial" panose="020B0604020202020204" pitchFamily="34" charset="0"/>
              <a:buChar char="•"/>
            </a:pPr>
            <a:r>
              <a:rPr lang="en-IN" sz="2000" dirty="0"/>
              <a:t>Loops(for, while, do-while loops)</a:t>
            </a:r>
          </a:p>
          <a:p>
            <a:pPr marL="285750" indent="-285750">
              <a:buFont typeface="Arial" panose="020B0604020202020204" pitchFamily="34" charset="0"/>
              <a:buChar char="•"/>
            </a:pPr>
            <a:r>
              <a:rPr lang="en-IN" sz="2000" dirty="0"/>
              <a:t>Classes and object</a:t>
            </a:r>
          </a:p>
          <a:p>
            <a:pPr marL="285750" indent="-285750">
              <a:buFont typeface="Arial" panose="020B0604020202020204" pitchFamily="34" charset="0"/>
              <a:buChar char="•"/>
            </a:pPr>
            <a:r>
              <a:rPr lang="en-IN" sz="2000" dirty="0"/>
              <a:t>ArrayList and HashMap</a:t>
            </a:r>
          </a:p>
          <a:p>
            <a:pPr marL="285750" indent="-285750">
              <a:buFont typeface="Arial" panose="020B0604020202020204" pitchFamily="34" charset="0"/>
              <a:buChar char="•"/>
            </a:pPr>
            <a:r>
              <a:rPr lang="en-IN" sz="2000" dirty="0"/>
              <a:t>OOPS concept </a:t>
            </a:r>
          </a:p>
        </p:txBody>
      </p:sp>
      <p:pic>
        <p:nvPicPr>
          <p:cNvPr id="6" name="Picture 5">
            <a:extLst>
              <a:ext uri="{FF2B5EF4-FFF2-40B4-BE49-F238E27FC236}">
                <a16:creationId xmlns:a16="http://schemas.microsoft.com/office/drawing/2014/main" id="{C99BCC42-1E0E-5CE4-E2BB-4E460F1E5013}"/>
              </a:ext>
            </a:extLst>
          </p:cNvPr>
          <p:cNvPicPr>
            <a:picLocks noChangeAspect="1"/>
          </p:cNvPicPr>
          <p:nvPr/>
        </p:nvPicPr>
        <p:blipFill>
          <a:blip r:embed="rId3"/>
          <a:stretch>
            <a:fillRect/>
          </a:stretch>
        </p:blipFill>
        <p:spPr>
          <a:xfrm>
            <a:off x="7983352" y="3547848"/>
            <a:ext cx="3500438" cy="30753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47355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73B1F-0E5A-40A7-888B-1E434FEE3655}"/>
              </a:ext>
            </a:extLst>
          </p:cNvPr>
          <p:cNvSpPr>
            <a:spLocks noGrp="1"/>
          </p:cNvSpPr>
          <p:nvPr>
            <p:ph type="title"/>
          </p:nvPr>
        </p:nvSpPr>
        <p:spPr/>
        <p:txBody>
          <a:bodyPr/>
          <a:lstStyle/>
          <a:p>
            <a:r>
              <a:rPr lang="en-US" dirty="0"/>
              <a:t>   </a:t>
            </a:r>
            <a:endParaRPr lang="en-IN" sz="2000" b="1" dirty="0"/>
          </a:p>
        </p:txBody>
      </p:sp>
      <p:sp>
        <p:nvSpPr>
          <p:cNvPr id="3" name="Content Placeholder 2">
            <a:extLst>
              <a:ext uri="{FF2B5EF4-FFF2-40B4-BE49-F238E27FC236}">
                <a16:creationId xmlns:a16="http://schemas.microsoft.com/office/drawing/2014/main" id="{77F296D0-5EF2-4FA3-8FA1-7A249A86042A}"/>
              </a:ext>
            </a:extLst>
          </p:cNvPr>
          <p:cNvSpPr>
            <a:spLocks noGrp="1"/>
          </p:cNvSpPr>
          <p:nvPr>
            <p:ph idx="1"/>
          </p:nvPr>
        </p:nvSpPr>
        <p:spPr>
          <a:xfrm>
            <a:off x="237565" y="311336"/>
            <a:ext cx="11716870" cy="4351338"/>
          </a:xfrm>
        </p:spPr>
        <p:txBody>
          <a:bodyPr>
            <a:normAutofit/>
          </a:bodyPr>
          <a:lstStyle/>
          <a:p>
            <a:pPr marL="0" indent="0" algn="ctr">
              <a:buNone/>
            </a:pPr>
            <a:r>
              <a:rPr lang="en-US" b="1" dirty="0">
                <a:latin typeface="Times New Roman" panose="02020603050405020304" pitchFamily="18" charset="0"/>
                <a:cs typeface="Times New Roman" panose="02020603050405020304" pitchFamily="18" charset="0"/>
              </a:rPr>
              <a:t>Guided Project of Development of Calculator</a:t>
            </a:r>
          </a:p>
          <a:p>
            <a:pPr marL="0" indent="0">
              <a:buNone/>
            </a:pPr>
            <a:r>
              <a:rPr lang="en-US" sz="2000" dirty="0">
                <a:cs typeface="Times New Roman" panose="02020603050405020304" pitchFamily="18" charset="0"/>
              </a:rPr>
              <a:t>In this particular course I learn to develop a calculator and all the development is done on a cloud desktop right in our browser, without downloading android studio or any other resources</a:t>
            </a:r>
            <a:r>
              <a:rPr lang="en-US" sz="2400" dirty="0">
                <a:latin typeface="Times New Roman" panose="02020603050405020304" pitchFamily="18" charset="0"/>
                <a:cs typeface="Times New Roman" panose="02020603050405020304" pitchFamily="18" charset="0"/>
              </a:rPr>
              <a:t>.</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78286E9-E38B-07EB-8F85-3C8AE0B2FC0F}"/>
              </a:ext>
            </a:extLst>
          </p:cNvPr>
          <p:cNvPicPr>
            <a:picLocks noChangeAspect="1"/>
          </p:cNvPicPr>
          <p:nvPr/>
        </p:nvPicPr>
        <p:blipFill>
          <a:blip r:embed="rId3"/>
          <a:stretch>
            <a:fillRect/>
          </a:stretch>
        </p:blipFill>
        <p:spPr>
          <a:xfrm>
            <a:off x="237564" y="1646891"/>
            <a:ext cx="6338785" cy="3678143"/>
          </a:xfrm>
          <a:prstGeom prst="rect">
            <a:avLst/>
          </a:prstGeom>
        </p:spPr>
      </p:pic>
      <p:pic>
        <p:nvPicPr>
          <p:cNvPr id="5" name="Picture 4">
            <a:extLst>
              <a:ext uri="{FF2B5EF4-FFF2-40B4-BE49-F238E27FC236}">
                <a16:creationId xmlns:a16="http://schemas.microsoft.com/office/drawing/2014/main" id="{979454F7-8768-46A0-7760-FBC696B70B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1181" y="1717582"/>
            <a:ext cx="2382372" cy="4710112"/>
          </a:xfrm>
          <a:prstGeom prst="rect">
            <a:avLst/>
          </a:prstGeom>
          <a:noFill/>
          <a:ln>
            <a:noFill/>
          </a:ln>
        </p:spPr>
      </p:pic>
    </p:spTree>
    <p:extLst>
      <p:ext uri="{BB962C8B-B14F-4D97-AF65-F5344CB8AC3E}">
        <p14:creationId xmlns:p14="http://schemas.microsoft.com/office/powerpoint/2010/main" val="15552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2F54-D8A2-4020-AFCF-37017EB94222}"/>
              </a:ext>
            </a:extLst>
          </p:cNvPr>
          <p:cNvSpPr>
            <a:spLocks noGrp="1"/>
          </p:cNvSpPr>
          <p:nvPr>
            <p:ph type="title"/>
          </p:nvPr>
        </p:nvSpPr>
        <p:spPr>
          <a:xfrm>
            <a:off x="838200" y="141007"/>
            <a:ext cx="10515600" cy="1325563"/>
          </a:xfrm>
        </p:spPr>
        <p:txBody>
          <a:bodyPr>
            <a:normAutofit/>
          </a:bodyPr>
          <a:lstStyle/>
          <a:p>
            <a:pPr algn="ctr"/>
            <a:r>
              <a:rPr lang="en-US" sz="2800" b="1" dirty="0">
                <a:latin typeface="Times New Roman" panose="02020603050405020304" pitchFamily="18" charset="0"/>
                <a:cs typeface="Times New Roman" panose="02020603050405020304" pitchFamily="18" charset="0"/>
              </a:rPr>
              <a:t>Mini- Project (To-Do list App)</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0201994-E538-4EC0-8D55-EDBEFA8923B3}"/>
              </a:ext>
            </a:extLst>
          </p:cNvPr>
          <p:cNvSpPr>
            <a:spLocks noGrp="1"/>
          </p:cNvSpPr>
          <p:nvPr>
            <p:ph idx="1"/>
          </p:nvPr>
        </p:nvSpPr>
        <p:spPr>
          <a:xfrm>
            <a:off x="510988" y="1350496"/>
            <a:ext cx="11125200" cy="4351338"/>
          </a:xfrm>
        </p:spPr>
        <p:txBody>
          <a:bodyPr>
            <a:normAutofit lnSpcReduction="10000"/>
          </a:bodyPr>
          <a:lstStyle/>
          <a:p>
            <a:pPr marL="0" indent="0">
              <a:buNone/>
            </a:pPr>
            <a:r>
              <a:rPr lang="en-US" sz="2000" dirty="0">
                <a:effectLst/>
                <a:ea typeface="Times New Roman" panose="02020603050405020304" pitchFamily="18" charset="0"/>
              </a:rPr>
              <a:t>The course teaches us with all the necessary knowledge for the development. So, for the mini-project which is included in this summer training I have decided to develop a To-Do List application.</a:t>
            </a:r>
            <a:r>
              <a:rPr lang="en-US" sz="2000" dirty="0">
                <a:effectLst/>
                <a:ea typeface="Times New Roman" panose="02020603050405020304" pitchFamily="18" charset="0"/>
                <a:cs typeface="Times New Roman" panose="02020603050405020304" pitchFamily="18" charset="0"/>
              </a:rPr>
              <a:t> The features of the Application are as followed:-</a:t>
            </a:r>
          </a:p>
          <a:p>
            <a:pPr marL="0" indent="0">
              <a:buNone/>
            </a:pPr>
            <a:r>
              <a:rPr lang="en-US" sz="2000" dirty="0"/>
              <a:t>1. You can add the tasks that are to be done in a descriptive way.</a:t>
            </a:r>
          </a:p>
          <a:p>
            <a:pPr marL="0" indent="0">
              <a:buNone/>
            </a:pPr>
            <a:r>
              <a:rPr lang="en-US" sz="2000" dirty="0"/>
              <a:t>2. You will be able to add as many tasks as you have.</a:t>
            </a:r>
          </a:p>
          <a:p>
            <a:pPr marL="0" indent="0">
              <a:buNone/>
            </a:pPr>
            <a:r>
              <a:rPr lang="en-US" sz="2000" dirty="0"/>
              <a:t>3. Once the task is completed you will be able to strike that task to make it as done task.</a:t>
            </a:r>
          </a:p>
          <a:p>
            <a:pPr marL="0" indent="0">
              <a:buNone/>
            </a:pPr>
            <a:r>
              <a:rPr lang="en-US" sz="2000" dirty="0"/>
              <a:t>4. Once the task is completed, you will be able to remove it by clicking on the task for long and the task       will be removed from the list.</a:t>
            </a:r>
          </a:p>
          <a:p>
            <a:pPr marL="0" indent="0">
              <a:buNone/>
            </a:pPr>
            <a:r>
              <a:rPr lang="en-US" sz="2000" dirty="0"/>
              <a:t>All the resources that are used to develop this application are as followed: -</a:t>
            </a:r>
          </a:p>
          <a:p>
            <a:pPr marL="457200" indent="-457200">
              <a:buAutoNum type="arabicPeriod"/>
            </a:pPr>
            <a:r>
              <a:rPr lang="en-US" sz="2000" dirty="0"/>
              <a:t>Java language</a:t>
            </a:r>
          </a:p>
          <a:p>
            <a:pPr marL="457200" indent="-457200">
              <a:buAutoNum type="arabicPeriod"/>
            </a:pPr>
            <a:r>
              <a:rPr lang="en-US" sz="2000" dirty="0"/>
              <a:t>XML Language</a:t>
            </a:r>
          </a:p>
          <a:p>
            <a:pPr marL="457200" indent="-457200">
              <a:buAutoNum type="arabicPeriod"/>
            </a:pPr>
            <a:r>
              <a:rPr lang="en-US" sz="2000" dirty="0"/>
              <a:t>Android Studio</a:t>
            </a:r>
            <a:endParaRPr lang="en-IN" sz="2000" dirty="0"/>
          </a:p>
        </p:txBody>
      </p:sp>
      <p:pic>
        <p:nvPicPr>
          <p:cNvPr id="5" name="Picture 4">
            <a:extLst>
              <a:ext uri="{FF2B5EF4-FFF2-40B4-BE49-F238E27FC236}">
                <a16:creationId xmlns:a16="http://schemas.microsoft.com/office/drawing/2014/main" id="{7C2F0CAF-9D70-1E77-63E5-DA02E343B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669" y="3778624"/>
            <a:ext cx="2196048" cy="2196048"/>
          </a:xfrm>
          <a:prstGeom prst="rect">
            <a:avLst/>
          </a:prstGeom>
        </p:spPr>
      </p:pic>
    </p:spTree>
    <p:extLst>
      <p:ext uri="{BB962C8B-B14F-4D97-AF65-F5344CB8AC3E}">
        <p14:creationId xmlns:p14="http://schemas.microsoft.com/office/powerpoint/2010/main" val="1095688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TotalTime>
  <Words>958</Words>
  <Application>Microsoft Office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Comic Sans MS</vt:lpstr>
      <vt:lpstr>Times New Roman</vt:lpstr>
      <vt:lpstr>Wingdings</vt:lpstr>
      <vt:lpstr>Office Theme</vt:lpstr>
      <vt:lpstr>SUMMER INSTITUTIONAL TRAINING</vt:lpstr>
      <vt:lpstr>PowerPoint Presentation</vt:lpstr>
      <vt:lpstr>PowerPoint Presentation</vt:lpstr>
      <vt:lpstr>PowerPoint Presentation</vt:lpstr>
      <vt:lpstr>                         INTRODUCTION</vt:lpstr>
      <vt:lpstr>                       </vt:lpstr>
      <vt:lpstr>PowerPoint Presentation</vt:lpstr>
      <vt:lpstr>   </vt:lpstr>
      <vt:lpstr>Mini- Project (To-Do list App)</vt:lpstr>
      <vt:lpstr>             RESULT AND DISCUSSION</vt:lpstr>
      <vt:lpstr>PowerPoint Presentation</vt:lpstr>
      <vt:lpstr>XML Source Code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dc:title>
  <dc:creator>Kislay Kaushal</dc:creator>
  <cp:lastModifiedBy>KISLAY KAUSHAL</cp:lastModifiedBy>
  <cp:revision>29</cp:revision>
  <dcterms:created xsi:type="dcterms:W3CDTF">2022-04-28T10:00:01Z</dcterms:created>
  <dcterms:modified xsi:type="dcterms:W3CDTF">2022-07-01T12:52:03Z</dcterms:modified>
</cp:coreProperties>
</file>